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8" r:id="rId2"/>
    <p:sldId id="281" r:id="rId3"/>
    <p:sldId id="282" r:id="rId4"/>
    <p:sldId id="283" r:id="rId5"/>
    <p:sldId id="284" r:id="rId6"/>
    <p:sldId id="280" r:id="rId7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76E"/>
    <a:srgbClr val="EF7F0D"/>
    <a:srgbClr val="2DA7DA"/>
    <a:srgbClr val="EB9330"/>
    <a:srgbClr val="D047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1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3966105-34F7-47B8-95C8-4F29536ADB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5921FF4-5324-4EF9-9C79-284460A73D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83662-DE11-4236-A3FE-C06863D9AFD9}" type="datetimeFigureOut">
              <a:rPr lang="fr-FR" smtClean="0"/>
              <a:t>19/04/2018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55A156E-9BE9-435A-BB92-9F61CA40A0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114726A-BC70-4DF3-9CF6-A9767F9845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83294-B81E-44D5-B0D7-7CE47BD24A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1535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CA354-34B9-45B4-A140-EBDC0601E3EC}" type="datetimeFigureOut">
              <a:rPr lang="fr-FR" smtClean="0"/>
              <a:t>19/04/2018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13C86-961B-4AF0-AA11-EBBC819A57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92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13C86-961B-4AF0-AA11-EBBC819A578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900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732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lang="fr-FR" sz="6000" b="1" kern="1200" cap="all" baseline="0" dirty="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fr-FR" sz="2400" kern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Bauhaus 93" panose="04030905020B02020C02" pitchFamily="82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i="1"/>
            </a:lvl1pPr>
          </a:lstStyle>
          <a:p>
            <a:fld id="{247979CF-9BFD-CA46-AA10-436AE70D495D}" type="datetime1">
              <a:rPr lang="fr-FR" smtClean="0"/>
              <a:t>19/04/2018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fr-FR"/>
              <a:t>USEP nationale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025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F32A8-556A-CD4F-A13B-E930873CE173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427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1289957"/>
            <a:ext cx="2628900" cy="4887006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55220" y="365125"/>
            <a:ext cx="7617280" cy="5811838"/>
          </a:xfrm>
        </p:spPr>
        <p:txBody>
          <a:bodyPr vert="eaVert"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B391C-91B5-1049-8CAC-3A93B8BEAA2E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10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fr-FR" sz="5400" kern="1200" dirty="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800100" indent="-342900">
              <a:buFont typeface="Wingdings" panose="05000000000000000000" pitchFamily="2" charset="2"/>
              <a:buChar char="Ø"/>
              <a:defRPr/>
            </a:lvl2pPr>
            <a:lvl3pPr marL="1143000" indent="-228600">
              <a:buFont typeface="Wingdings" panose="05000000000000000000" pitchFamily="2" charset="2"/>
              <a:buChar char="ü"/>
              <a:defRPr/>
            </a:lvl3pPr>
            <a:lvl4pPr marL="1657350" indent="-285750">
              <a:buFont typeface="Bauhaus" pitchFamily="2" charset="0"/>
              <a:buChar char="-"/>
              <a:defRPr/>
            </a:lvl4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 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2BEA4-2B72-3A43-B65D-B18DE57A38DD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709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55220" y="1709738"/>
            <a:ext cx="10392230" cy="2852737"/>
          </a:xfrm>
        </p:spPr>
        <p:txBody>
          <a:bodyPr anchor="b">
            <a:normAutofit/>
          </a:bodyPr>
          <a:lstStyle>
            <a:lvl1pPr>
              <a:defRPr lang="fr-FR" sz="5400" kern="1200" dirty="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55220" y="4589463"/>
            <a:ext cx="10392230" cy="1500187"/>
          </a:xfrm>
        </p:spPr>
        <p:txBody>
          <a:bodyPr>
            <a:normAutofit/>
          </a:bodyPr>
          <a:lstStyle>
            <a:lvl1pPr marL="0" indent="0">
              <a:buNone/>
              <a:defRPr lang="fr-FR" sz="240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9AAD2-9CD9-6A46-B792-B266629963F1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75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 algn="l" defTabSz="914400" rtl="0" eaLnBrk="1" latinLnBrk="0" hangingPunct="1">
              <a:defRPr lang="fr-FR" sz="5400" kern="1200" dirty="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55220" y="1825625"/>
            <a:ext cx="506458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6699F-24C1-444F-AC84-5DD01422761E}" type="datetime1">
              <a:rPr lang="fr-FR" smtClean="0"/>
              <a:t>19/04/2018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7036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55220" y="365125"/>
            <a:ext cx="9691009" cy="1325563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fr-FR" sz="5400" kern="1200" dirty="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55220" y="1681163"/>
            <a:ext cx="5042355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55220" y="2505075"/>
            <a:ext cx="5042355" cy="3684588"/>
          </a:xfrm>
        </p:spPr>
        <p:txBody>
          <a:bodyPr/>
          <a:lstStyle>
            <a:lvl1pPr marL="457200" indent="-45720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Blip>
                <a:blip r:embed="rId2"/>
              </a:buBlip>
              <a:defRPr lang="fr-FR" sz="26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457200" indent="-457200">
              <a:defRPr lang="fr-FR" sz="26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457200" lvl="0" indent="-45720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Blip>
                <a:blip r:embed="rId2"/>
              </a:buBlip>
            </a:pPr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7C7EC-C8DC-AF4C-A646-D0D1AED6636E}" type="datetime1">
              <a:rPr lang="fr-FR" smtClean="0"/>
              <a:t>19/04/2018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660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 algn="l" defTabSz="914400" rtl="0" eaLnBrk="1" latinLnBrk="0" hangingPunct="1">
              <a:defRPr lang="fr-FR" sz="5400" kern="1200" dirty="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B5411-D8E6-7D45-AF21-B31C17210556}" type="datetime1">
              <a:rPr lang="fr-FR" smtClean="0"/>
              <a:t>19/04/2018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798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7B5D-595F-204C-9416-9FDD309C5131}" type="datetime1">
              <a:rPr lang="fr-FR" smtClean="0"/>
              <a:t>19/04/2018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3321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55220" y="457200"/>
            <a:ext cx="381680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 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55220" y="2057400"/>
            <a:ext cx="381680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161B6-4100-BE45-AA49-58B1672B5DD4}" type="datetime1">
              <a:rPr lang="fr-FR" smtClean="0"/>
              <a:t>19/04/2018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8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55220" y="457200"/>
            <a:ext cx="381680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955220" y="2057400"/>
            <a:ext cx="381680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8773-DD6E-6948-B67F-41413BB4C473}" type="datetime1">
              <a:rPr lang="fr-FR" smtClean="0"/>
              <a:t>19/04/2018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13BF-C868-4202-8142-81E9E41697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0925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55221" y="365125"/>
            <a:ext cx="96828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55220" y="1825625"/>
            <a:ext cx="1039857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 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55220" y="6356350"/>
            <a:ext cx="26261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EA110-45C7-2045-B91B-5588D847D4A1}" type="datetime1">
              <a:rPr lang="fr-FR" smtClean="0"/>
              <a:t>19/04/2018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USEP nationale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13BF-C868-4202-8142-81E9E416977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864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5400" b="1" kern="1200" cap="small" baseline="0" dirty="0">
          <a:solidFill>
            <a:srgbClr val="FFC000"/>
          </a:solidFill>
          <a:latin typeface="+mj-lt"/>
          <a:ea typeface="+mn-ea"/>
          <a:cs typeface="+mn-cs"/>
        </a:defRPr>
      </a:lvl1pPr>
    </p:titleStyle>
    <p:bodyStyle>
      <a:lvl1pPr marL="457200" indent="-457200" algn="l" defTabSz="914400" rtl="0" eaLnBrk="1" latinLnBrk="0" hangingPunct="1">
        <a:lnSpc>
          <a:spcPct val="80000"/>
        </a:lnSpc>
        <a:spcBef>
          <a:spcPts val="1000"/>
        </a:spcBef>
        <a:buFontTx/>
        <a:buBlip>
          <a:blip r:embed="rId14"/>
        </a:buBlip>
        <a:defRPr lang="fr-FR" sz="2600" kern="1200" dirty="0" smtClean="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400" kern="1200">
          <a:solidFill>
            <a:srgbClr val="2DA7D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rgbClr val="9FC76E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Bauhaus" pitchFamily="2" charset="0"/>
        <a:buChar char="-"/>
        <a:defRPr sz="1800" kern="1200">
          <a:solidFill>
            <a:srgbClr val="D04742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twitter.com/Prevention_MAIF" TargetMode="External"/><Relationship Id="rId7" Type="http://schemas.openxmlformats.org/officeDocument/2006/relationships/image" Target="../media/image7.png"/><Relationship Id="rId2" Type="http://schemas.openxmlformats.org/officeDocument/2006/relationships/hyperlink" Target="https://twitter.com/EducationFrance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solidFill>
                  <a:srgbClr val="EF7F0D"/>
                </a:solidFill>
              </a:rPr>
              <a:t>Réseaux sociaux</a:t>
            </a:r>
          </a:p>
        </p:txBody>
      </p:sp>
      <p:sp>
        <p:nvSpPr>
          <p:cNvPr id="10" name="Sous-titre 9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000" dirty="0"/>
              <a:t>Conseils de publication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600" i="0" dirty="0">
                <a:solidFill>
                  <a:srgbClr val="00B0F0"/>
                </a:solidFill>
                <a:latin typeface="Bauhaus" pitchFamily="2" charset="0"/>
              </a:rPr>
              <a:t>USEP nationale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089CEE2-47A9-4C9E-B714-A0C02846F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770" y="4391563"/>
            <a:ext cx="1246459" cy="128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65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9A7B-0ED8-4AE9-A4C4-ECCC91AC2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9087" y="678680"/>
            <a:ext cx="7886700" cy="792160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600" dirty="0">
                <a:solidFill>
                  <a:srgbClr val="2DA7DA"/>
                </a:solidFill>
              </a:rPr>
              <a:t>Exemples de </a:t>
            </a:r>
            <a:r>
              <a:rPr lang="fr-FR" sz="3600" dirty="0" err="1">
                <a:solidFill>
                  <a:srgbClr val="2DA7DA"/>
                </a:solidFill>
              </a:rPr>
              <a:t>posts</a:t>
            </a:r>
            <a:r>
              <a:rPr lang="fr-FR" sz="3600" dirty="0">
                <a:solidFill>
                  <a:srgbClr val="2DA7DA"/>
                </a:solidFill>
              </a:rPr>
              <a:t> types </a:t>
            </a:r>
            <a:r>
              <a:rPr lang="fr-FR" sz="3100" b="0" cap="none" dirty="0">
                <a:solidFill>
                  <a:srgbClr val="2DA7DA"/>
                </a:solidFill>
              </a:rPr>
              <a:t>FACEBOOK</a:t>
            </a:r>
            <a:br>
              <a:rPr lang="fr-FR" sz="3600" dirty="0">
                <a:solidFill>
                  <a:srgbClr val="2DA7DA"/>
                </a:solidFill>
              </a:rPr>
            </a:br>
            <a:r>
              <a:rPr lang="fr-FR" sz="2200" i="1" cap="none" dirty="0">
                <a:solidFill>
                  <a:srgbClr val="2DA7DA"/>
                </a:solidFill>
              </a:rPr>
              <a:t>A personnaliser</a:t>
            </a:r>
            <a:endParaRPr lang="fr-FR" sz="3600" i="1" cap="none" dirty="0">
              <a:solidFill>
                <a:srgbClr val="2DA7DA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92C251-8339-49D6-B726-105C1836B7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48425" y="1672046"/>
            <a:ext cx="3741202" cy="4605453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M-1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23</a:t>
            </a:r>
            <a:r>
              <a:rPr lang="fr-FR" sz="1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édition du P’tit Tour USEP démarre dans un mois !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chiffres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enseignants et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chiffres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parents bénévoles permettront à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chiffres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enfants de vivre une belle aventure à vélo sur notre étape. Rendez-vous le [DATE] pour le grand départ depuis la ville de [PERSONNALISER]</a:t>
            </a: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savoir plus [lien vers article]</a:t>
            </a: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J-15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15 jours, xx enfants seront sur l’étape du P’tit Tour USEP de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personnaliser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]. Une occasion d’une réelle éducation à la route prévention routière et aux mobilités actives, dans un esprit de partage et de cohésion !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3967E3-1EB8-497F-8A13-207E70D83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7288" y="1785275"/>
            <a:ext cx="3886200" cy="4492224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J-7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7 jours du départ de l’étape du P’tit Tour USEP qui ralliera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 à personnaliser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à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 à personnaliser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], nous vous présentons l’équipe d’enseignants et de bénévoles qui accompagnera les [chiffres] enfants. Merci à vous ! </a:t>
            </a:r>
          </a:p>
          <a:p>
            <a:pPr marL="0" indent="0">
              <a:buNone/>
            </a:pPr>
            <a:r>
              <a:rPr lang="fr-FR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: ajouter les photos de l’équipe</a:t>
            </a:r>
          </a:p>
          <a:p>
            <a:pPr marL="0" indent="0">
              <a:buNone/>
            </a:pPr>
            <a:endParaRPr lang="fr-FR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Jour-J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C’est parti pour l’étape du P’tit Tour USEP dans le département de [</a:t>
            </a:r>
            <a:r>
              <a:rPr lang="fr-FR" sz="1400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personnaliser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]. Solidarité, coopération &amp; esprit d’équipe… les ingrédients pour une étape du P’tit Tour réussie !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 route !</a:t>
            </a:r>
          </a:p>
          <a:p>
            <a:pPr marL="0" indent="0">
              <a:buNone/>
            </a:pPr>
            <a:r>
              <a:rPr lang="fr-FR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 : ajouter les 1ères photos de l’étape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C37A48-34EE-4B79-B48A-8595905F4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207" y="5575586"/>
            <a:ext cx="1246459" cy="128241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F6DAA8-9D17-4BB4-AAA3-A9AB9818B8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85" y="3974772"/>
            <a:ext cx="1495562" cy="14955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E01C865-5228-4222-AC65-42F149A552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488" y="2079961"/>
            <a:ext cx="1530613" cy="153061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8B1278F-9F9A-4D30-A853-BABF49735B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67" y="1886632"/>
            <a:ext cx="1541062" cy="15410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C649C84-A7BB-4EC9-A343-42AF259E4C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488" y="4244832"/>
            <a:ext cx="1553402" cy="155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30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9A7B-0ED8-4AE9-A4C4-ECCC91AC2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9087" y="678680"/>
            <a:ext cx="7886700" cy="792160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600" dirty="0">
                <a:solidFill>
                  <a:srgbClr val="2DA7DA"/>
                </a:solidFill>
              </a:rPr>
              <a:t>Exemples de </a:t>
            </a:r>
            <a:r>
              <a:rPr lang="fr-FR" sz="3600" dirty="0" err="1">
                <a:solidFill>
                  <a:srgbClr val="2DA7DA"/>
                </a:solidFill>
              </a:rPr>
              <a:t>posts</a:t>
            </a:r>
            <a:r>
              <a:rPr lang="fr-FR" sz="3600" dirty="0">
                <a:solidFill>
                  <a:srgbClr val="2DA7DA"/>
                </a:solidFill>
              </a:rPr>
              <a:t> types</a:t>
            </a:r>
            <a:br>
              <a:rPr lang="fr-FR" sz="3600" dirty="0">
                <a:solidFill>
                  <a:srgbClr val="2DA7DA"/>
                </a:solidFill>
              </a:rPr>
            </a:br>
            <a:r>
              <a:rPr lang="fr-FR" sz="2200" i="1" cap="none" dirty="0">
                <a:solidFill>
                  <a:srgbClr val="2DA7DA"/>
                </a:solidFill>
              </a:rPr>
              <a:t>A personnaliser</a:t>
            </a:r>
            <a:endParaRPr lang="fr-FR" sz="3600" i="1" cap="none" dirty="0">
              <a:solidFill>
                <a:srgbClr val="2DA7DA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92C251-8339-49D6-B726-105C1836B7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48425" y="1823575"/>
            <a:ext cx="3741202" cy="4453924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J+2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P’tit Tour USEP en [nom du département] c’est déjà fini ! Merci à tous les bénévoles et partenaires mobilisés qui ont rendu cette étape possible. </a:t>
            </a: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3967E3-1EB8-497F-8A13-207E70D83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27915" y="1804424"/>
            <a:ext cx="3999303" cy="4492224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bonus </a:t>
            </a:r>
            <a:r>
              <a:rPr lang="fr-FR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Enseignants et parents bénévoles investis à l’USEP :  C’est grâce à vous que les actions d’éducation à la route, de mobilité active, de rassemblements sportifs existent... MERCI.</a:t>
            </a:r>
            <a:r>
              <a:rPr lang="fr-FR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C37A48-34EE-4B79-B48A-8595905F4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869" y="5525420"/>
            <a:ext cx="1246459" cy="128241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D962DB-E96C-4E6D-89E3-341B3C0E1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682" y="3276265"/>
            <a:ext cx="2002218" cy="200221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2EBB3A2-DECD-41C3-AE70-6B830B1E1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727" y="3276265"/>
            <a:ext cx="1969443" cy="196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4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A39671-91BB-41DC-B753-355D2488C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000" dirty="0">
                <a:solidFill>
                  <a:srgbClr val="2DA7DA"/>
                </a:solidFill>
              </a:rPr>
              <a:t>Récapitulatif des visuels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175370-6421-40CE-BDD7-08FD34E7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USEP nationale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795C3FE-4FA7-4B6A-B951-2F6466E50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431" y="4116801"/>
            <a:ext cx="2002218" cy="200221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BE0483-D83C-4186-A245-6308EBCE37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431" y="1573121"/>
            <a:ext cx="2018435" cy="201843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055BF6-B76D-4C08-966B-A432C7DD20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694" y="1573122"/>
            <a:ext cx="2018435" cy="201843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1168D89-41E1-485C-9FC3-C3894AB3C2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178" y="1573123"/>
            <a:ext cx="2045288" cy="204528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0EDEA91-2B94-4A0E-A4E0-ADD7A7353D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403" y="4116801"/>
            <a:ext cx="1979266" cy="197926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A90E10B-170D-4842-A50B-2F0A6CB456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804" y="4133188"/>
            <a:ext cx="1969443" cy="196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60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29A7B-0ED8-4AE9-A4C4-ECCC91AC2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1610" y="271119"/>
            <a:ext cx="7886700" cy="792160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600" dirty="0">
                <a:solidFill>
                  <a:srgbClr val="2DA7DA"/>
                </a:solidFill>
              </a:rPr>
              <a:t>Exemples de </a:t>
            </a:r>
            <a:r>
              <a:rPr lang="fr-FR" sz="3600" dirty="0" err="1">
                <a:solidFill>
                  <a:srgbClr val="2DA7DA"/>
                </a:solidFill>
              </a:rPr>
              <a:t>posts</a:t>
            </a:r>
            <a:r>
              <a:rPr lang="fr-FR" sz="3600" dirty="0">
                <a:solidFill>
                  <a:srgbClr val="2DA7DA"/>
                </a:solidFill>
              </a:rPr>
              <a:t> types twitter</a:t>
            </a:r>
            <a:br>
              <a:rPr lang="fr-FR" sz="3600" dirty="0">
                <a:solidFill>
                  <a:srgbClr val="2DA7DA"/>
                </a:solidFill>
              </a:rPr>
            </a:br>
            <a:r>
              <a:rPr lang="fr-FR" sz="2200" i="1" cap="none" dirty="0">
                <a:solidFill>
                  <a:srgbClr val="2DA7DA"/>
                </a:solidFill>
              </a:rPr>
              <a:t>A personnaliser</a:t>
            </a:r>
            <a:endParaRPr lang="fr-FR" sz="3600" i="1" cap="none" dirty="0">
              <a:solidFill>
                <a:srgbClr val="2DA7DA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92C251-8339-49D6-B726-105C1836B7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48425" y="1672046"/>
            <a:ext cx="3558322" cy="4605453"/>
          </a:xfrm>
        </p:spPr>
        <p:txBody>
          <a:bodyPr>
            <a:normAutofit fontScale="92500" lnSpcReduction="10000"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M-1 : </a:t>
            </a:r>
          </a:p>
          <a:p>
            <a:pPr marL="0" indent="0">
              <a:buNone/>
            </a:pPr>
            <a:r>
              <a:rPr lang="fr-FR" sz="16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 le P’tit Tour USEP, les enfants découvrent les mobilités actives, la marche et le vélo, comme mode de déplacement privilégiés. #mobilité #vélo #</a:t>
            </a:r>
            <a:r>
              <a:rPr lang="fr-FR" sz="16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ecoresponsable</a:t>
            </a:r>
            <a:r>
              <a:rPr lang="fr-FR" sz="16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fr-FR" sz="16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SecuriteRoutiere</a:t>
            </a:r>
            <a:endParaRPr lang="fr-FR" sz="16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savoir plus [lien vers article]</a:t>
            </a:r>
          </a:p>
          <a:p>
            <a:pPr marL="0" indent="0">
              <a:buNone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 :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Sports_gouv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EducationFrance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Fub_fr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VillesCyclables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usepnationale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Prevention_MAIF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J-15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S’impliquer dans la vie associative, l’un des objectifs-clés du P’tit Tour USEP =&gt; #responsabilité #citoyenneté </a:t>
            </a:r>
            <a:r>
              <a:rPr lang="fr-FR" sz="1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1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SecuriteRoutiere</a:t>
            </a:r>
            <a:endParaRPr lang="fr-FR" sz="1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 :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Sports_gouv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EducationFrance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Fub_fr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VillesCyclables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usepnationale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@</a:t>
            </a:r>
            <a:r>
              <a:rPr lang="fr-FR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Prevention_MAIF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3967E3-1EB8-497F-8A13-207E70D83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9899" y="1238358"/>
            <a:ext cx="4103589" cy="5491625"/>
          </a:xfrm>
        </p:spPr>
        <p:txBody>
          <a:bodyPr>
            <a:normAutofit fontScale="92500" lnSpcReduction="10000"/>
          </a:bodyPr>
          <a:lstStyle/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J-7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7 jours du départ, l’étape du P’tit Tour USEP [département à personnaliser] est possible grâce à l’engagement des enseignants et #bénévoles ! Merci à vous !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-&gt; Découvrir les bénévoles engagés [lien vers article spécifique sinon, lien vers article générique]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 :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Sports_gouv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EducationFrance</a:t>
            </a: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Fub_fr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VillesCyclables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usepnationale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Prevention_MAIF</a:t>
            </a: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Jour-J : 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C’est parti ! Xx enfants de l’USEP [Département] prennent la route pour aller de [tag de la ville] à [tag de la ville]. Une aventure pleine de découverte, partage et solidarité.</a:t>
            </a: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 route ! </a:t>
            </a:r>
            <a:r>
              <a:rPr lang="fr-FR" sz="1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1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SecuriteRoutiere</a:t>
            </a:r>
            <a:endParaRPr lang="fr-FR" sz="1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 :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Sports_gouv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EducationFrance</a:t>
            </a: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Fub_fr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VillesCyclables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usepnationale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@</a:t>
            </a:r>
            <a:r>
              <a:rPr lang="fr-FR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Prevention_MAIF</a:t>
            </a: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Bonus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Bienveillance et implication. 2 qualités dont font preuve les enseignants et parents investis auprès des classes USEP pour la réussite du P’tit Tour. M.E.R.C.I ! 👏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C37A48-34EE-4B79-B48A-8595905F42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t="11789" r="11852" b="10796"/>
          <a:stretch/>
        </p:blipFill>
        <p:spPr>
          <a:xfrm>
            <a:off x="5313969" y="5781110"/>
            <a:ext cx="992778" cy="99277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C090904-212F-4D83-B02D-20677775A2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50" y="4386860"/>
            <a:ext cx="1495562" cy="14955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53DC59D-95A5-458B-897D-94496AFA53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77" y="1531321"/>
            <a:ext cx="1530613" cy="153061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353B5B3-8C7E-402C-9EBB-15F59FC37B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85" y="1748494"/>
            <a:ext cx="1541062" cy="154106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344B542-4D10-4F39-AC49-2BE717E702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77" y="3581239"/>
            <a:ext cx="1553402" cy="15534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063A2FB-41C7-4ECF-B8D6-88222E4F68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337" y="5359347"/>
            <a:ext cx="1231282" cy="123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08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82A9576-0D51-4550-90B5-DFC2C2FE5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617" y="577271"/>
            <a:ext cx="8815796" cy="771063"/>
          </a:xfrm>
        </p:spPr>
        <p:txBody>
          <a:bodyPr>
            <a:noAutofit/>
          </a:bodyPr>
          <a:lstStyle/>
          <a:p>
            <a:pPr algn="ctr"/>
            <a:r>
              <a:rPr lang="fr-FR" sz="2000" i="1" cap="none" dirty="0">
                <a:solidFill>
                  <a:srgbClr val="EB9330"/>
                </a:solidFill>
              </a:rPr>
              <a:t>Echéancier de communication</a:t>
            </a:r>
            <a:br>
              <a:rPr lang="fr-FR" sz="2000" i="1" cap="none" dirty="0">
                <a:solidFill>
                  <a:srgbClr val="EB9330"/>
                </a:solidFill>
              </a:rPr>
            </a:br>
            <a:r>
              <a:rPr lang="fr-FR" sz="2000" i="1" cap="none" dirty="0">
                <a:solidFill>
                  <a:srgbClr val="EB9330"/>
                </a:solidFill>
              </a:rPr>
              <a:t>en lien avec les éléments de langage du KIT COMM</a:t>
            </a: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0392434-F0BD-4109-B25F-19C7EE9B5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546578"/>
              </p:ext>
            </p:extLst>
          </p:nvPr>
        </p:nvGraphicFramePr>
        <p:xfrm>
          <a:off x="1687140" y="1566138"/>
          <a:ext cx="9249084" cy="3732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59">
                  <a:extLst>
                    <a:ext uri="{9D8B030D-6E8A-4147-A177-3AD203B41FA5}">
                      <a16:colId xmlns:a16="http://schemas.microsoft.com/office/drawing/2014/main" val="1740065515"/>
                    </a:ext>
                  </a:extLst>
                </a:gridCol>
                <a:gridCol w="1607436">
                  <a:extLst>
                    <a:ext uri="{9D8B030D-6E8A-4147-A177-3AD203B41FA5}">
                      <a16:colId xmlns:a16="http://schemas.microsoft.com/office/drawing/2014/main" val="2378545811"/>
                    </a:ext>
                  </a:extLst>
                </a:gridCol>
                <a:gridCol w="1176147">
                  <a:extLst>
                    <a:ext uri="{9D8B030D-6E8A-4147-A177-3AD203B41FA5}">
                      <a16:colId xmlns:a16="http://schemas.microsoft.com/office/drawing/2014/main" val="2065437298"/>
                    </a:ext>
                  </a:extLst>
                </a:gridCol>
                <a:gridCol w="1047396">
                  <a:extLst>
                    <a:ext uri="{9D8B030D-6E8A-4147-A177-3AD203B41FA5}">
                      <a16:colId xmlns:a16="http://schemas.microsoft.com/office/drawing/2014/main" val="3260620365"/>
                    </a:ext>
                  </a:extLst>
                </a:gridCol>
                <a:gridCol w="1315959">
                  <a:extLst>
                    <a:ext uri="{9D8B030D-6E8A-4147-A177-3AD203B41FA5}">
                      <a16:colId xmlns:a16="http://schemas.microsoft.com/office/drawing/2014/main" val="2343444452"/>
                    </a:ext>
                  </a:extLst>
                </a:gridCol>
                <a:gridCol w="1933653">
                  <a:extLst>
                    <a:ext uri="{9D8B030D-6E8A-4147-A177-3AD203B41FA5}">
                      <a16:colId xmlns:a16="http://schemas.microsoft.com/office/drawing/2014/main" val="140132905"/>
                    </a:ext>
                  </a:extLst>
                </a:gridCol>
                <a:gridCol w="1133334">
                  <a:extLst>
                    <a:ext uri="{9D8B030D-6E8A-4147-A177-3AD203B41FA5}">
                      <a16:colId xmlns:a16="http://schemas.microsoft.com/office/drawing/2014/main" val="1299756845"/>
                    </a:ext>
                  </a:extLst>
                </a:gridCol>
              </a:tblGrid>
              <a:tr h="9052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M-1</a:t>
                      </a:r>
                      <a:endParaRPr lang="fr-FR" sz="1600" dirty="0"/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J-15</a:t>
                      </a:r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/>
                        <a:t>J-7</a:t>
                      </a:r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Jour-J</a:t>
                      </a:r>
                      <a:endParaRPr lang="fr-FR" sz="1600" dirty="0"/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J+2</a:t>
                      </a:r>
                      <a:endParaRPr lang="fr-FR" sz="1600" dirty="0"/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Post bonus</a:t>
                      </a:r>
                      <a:endParaRPr lang="fr-FR" sz="1600" dirty="0"/>
                    </a:p>
                  </a:txBody>
                  <a:tcPr anchor="ctr">
                    <a:solidFill>
                      <a:srgbClr val="2DA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098500"/>
                  </a:ext>
                </a:extLst>
              </a:tr>
              <a:tr h="1638583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bg1"/>
                          </a:solidFill>
                        </a:rPr>
                        <a:t>Facebook</a:t>
                      </a:r>
                    </a:p>
                  </a:txBody>
                  <a:tcPr anchor="ctr">
                    <a:solidFill>
                      <a:srgbClr val="EB933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Annonce du p’tit tour – relai de l’article web personnalisé</a:t>
                      </a:r>
                      <a:endParaRPr lang="fr-FR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 l’action « p’tit tour »</a:t>
                      </a:r>
                      <a:endParaRPr lang="fr-FR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 l’équipe encadrante via des portraits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Album des 1ères photos de l’étape – </a:t>
                      </a:r>
                      <a:r>
                        <a:rPr lang="fr-FR" sz="120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mise en valeur des enseignants et bénévoles sur les photos</a:t>
                      </a:r>
                      <a:endParaRPr lang="fr-FR" sz="1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Remerciements aux enseignants et parents bénévoles + retour sur l’étape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des enseignants et parents bénévoles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2872303"/>
                  </a:ext>
                </a:extLst>
              </a:tr>
              <a:tr h="1156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>
                          <a:solidFill>
                            <a:schemeClr val="bg1"/>
                          </a:solidFill>
                        </a:rPr>
                        <a:t>Twitter</a:t>
                      </a:r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EB93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Valorisation des mobilités actives et </a:t>
                      </a:r>
                      <a:r>
                        <a:rPr lang="fr-FR" sz="1200" b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éco-responsabilité</a:t>
                      </a:r>
                      <a:endParaRPr lang="fr-FR" sz="12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 la vie associative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des enseignants et parents bénévoles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 l’aventure et des territoires traversés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 des enseignants et parents bénévoles</a:t>
                      </a:r>
                    </a:p>
                    <a:p>
                      <a:pPr algn="ctr"/>
                      <a:r>
                        <a:rPr lang="fr-FR" sz="1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0228371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EA4961D5-6775-4882-8F10-5E9BBDF64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604" y="5554686"/>
            <a:ext cx="1246459" cy="128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023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USEP">
      <a:majorFont>
        <a:latin typeface="Bauhaus"/>
        <a:ea typeface=""/>
        <a:cs typeface=""/>
      </a:majorFont>
      <a:minorFont>
        <a:latin typeface="Bauhau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685</Words>
  <Application>Microsoft Office PowerPoint</Application>
  <PresentationFormat>Grand écran</PresentationFormat>
  <Paragraphs>73</Paragraphs>
  <Slides>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Bauhaus</vt:lpstr>
      <vt:lpstr>Bauhaus 93</vt:lpstr>
      <vt:lpstr>Calibri</vt:lpstr>
      <vt:lpstr>Wingdings</vt:lpstr>
      <vt:lpstr>Thème Office</vt:lpstr>
      <vt:lpstr>Réseaux sociaux</vt:lpstr>
      <vt:lpstr>Exemples de posts types FACEBOOK A personnaliser</vt:lpstr>
      <vt:lpstr>Exemples de posts types A personnaliser</vt:lpstr>
      <vt:lpstr>Récapitulatif des visuels</vt:lpstr>
      <vt:lpstr>Exemples de posts types twitter A personnaliser</vt:lpstr>
      <vt:lpstr>Echéancier de communication en lien avec les éléments de langage du KIT COMM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Benoît LASNIER</dc:creator>
  <cp:lastModifiedBy>Noémie VINCENT</cp:lastModifiedBy>
  <cp:revision>48</cp:revision>
  <cp:lastPrinted>2018-04-18T13:09:11Z</cp:lastPrinted>
  <dcterms:created xsi:type="dcterms:W3CDTF">2017-01-31T15:54:02Z</dcterms:created>
  <dcterms:modified xsi:type="dcterms:W3CDTF">2018-04-19T09:18:47Z</dcterms:modified>
</cp:coreProperties>
</file>